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10"/>
  </p:notesMasterIdLst>
  <p:sldIdLst>
    <p:sldId id="256" r:id="rId2"/>
    <p:sldId id="263" r:id="rId3"/>
    <p:sldId id="262" r:id="rId4"/>
    <p:sldId id="257" r:id="rId5"/>
    <p:sldId id="258"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4908" autoAdjust="0"/>
  </p:normalViewPr>
  <p:slideViewPr>
    <p:cSldViewPr snapToGrid="0">
      <p:cViewPr varScale="1">
        <p:scale>
          <a:sx n="54" d="100"/>
          <a:sy n="54" d="100"/>
        </p:scale>
        <p:origin x="13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A65C78-E6A3-4CCE-9A27-3D8484344EDA}" type="datetimeFigureOut">
              <a:rPr lang="nl-NL" smtClean="0"/>
              <a:t>30-1-2018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140962-8CB0-4734-B30F-1F4CFFAF02EB}" type="slidenum">
              <a:rPr lang="nl-NL" smtClean="0"/>
              <a:t>‹nr.›</a:t>
            </a:fld>
            <a:endParaRPr lang="nl-NL"/>
          </a:p>
        </p:txBody>
      </p:sp>
    </p:spTree>
    <p:extLst>
      <p:ext uri="{BB962C8B-B14F-4D97-AF65-F5344CB8AC3E}">
        <p14:creationId xmlns:p14="http://schemas.microsoft.com/office/powerpoint/2010/main" val="1283197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https://pixabay.com/nl/bloed-bloedvlek-een-plas-bloed-2667008/</a:t>
            </a:r>
          </a:p>
          <a:p>
            <a:r>
              <a:rPr lang="nl-NL"/>
              <a:t>https://pixabay.com/nl/anatomie-bloed-vaartuig-red-156854/</a:t>
            </a:r>
            <a:endParaRPr lang="nl-NL" dirty="0"/>
          </a:p>
        </p:txBody>
      </p:sp>
      <p:sp>
        <p:nvSpPr>
          <p:cNvPr id="4" name="Tijdelijke aanduiding voor dianummer 3"/>
          <p:cNvSpPr>
            <a:spLocks noGrp="1"/>
          </p:cNvSpPr>
          <p:nvPr>
            <p:ph type="sldNum" sz="quarter" idx="10"/>
          </p:nvPr>
        </p:nvSpPr>
        <p:spPr/>
        <p:txBody>
          <a:bodyPr/>
          <a:lstStyle/>
          <a:p>
            <a:fld id="{A9140962-8CB0-4734-B30F-1F4CFFAF02EB}" type="slidenum">
              <a:rPr lang="nl-NL" smtClean="0"/>
              <a:t>1</a:t>
            </a:fld>
            <a:endParaRPr lang="nl-NL"/>
          </a:p>
        </p:txBody>
      </p:sp>
    </p:spTree>
    <p:extLst>
      <p:ext uri="{BB962C8B-B14F-4D97-AF65-F5344CB8AC3E}">
        <p14:creationId xmlns:p14="http://schemas.microsoft.com/office/powerpoint/2010/main" val="17092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15C364F-4EA0-42B7-A34E-1A14F8B603C2}" type="datetimeFigureOut">
              <a:rPr lang="nl-NL" smtClean="0"/>
              <a:t>30-1-2018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404256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15C364F-4EA0-42B7-A34E-1A14F8B603C2}" type="datetimeFigureOut">
              <a:rPr lang="nl-NL" smtClean="0"/>
              <a:t>30-1-2018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344120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15C364F-4EA0-42B7-A34E-1A14F8B603C2}" type="datetimeFigureOut">
              <a:rPr lang="nl-NL" smtClean="0"/>
              <a:t>30-1-2018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3773563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15C364F-4EA0-42B7-A34E-1A14F8B603C2}" type="datetimeFigureOut">
              <a:rPr lang="nl-NL" smtClean="0"/>
              <a:t>30-1-2018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0FC7E26-45ED-4F45-A117-60DF8AD0164C}" type="slidenum">
              <a:rPr lang="nl-NL" smtClean="0"/>
              <a:t>‹nr.›</a:t>
            </a:fld>
            <a:endParaRPr lang="nl-NL"/>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60633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15C364F-4EA0-42B7-A34E-1A14F8B603C2}" type="datetimeFigureOut">
              <a:rPr lang="nl-NL" smtClean="0"/>
              <a:t>30-1-2018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2009244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15C364F-4EA0-42B7-A34E-1A14F8B603C2}" type="datetimeFigureOut">
              <a:rPr lang="nl-NL" smtClean="0"/>
              <a:t>30-1-2018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2785784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15C364F-4EA0-42B7-A34E-1A14F8B603C2}" type="datetimeFigureOut">
              <a:rPr lang="nl-NL" smtClean="0"/>
              <a:t>30-1-2018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2950828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15C364F-4EA0-42B7-A34E-1A14F8B603C2}" type="datetimeFigureOut">
              <a:rPr lang="nl-NL" smtClean="0"/>
              <a:t>30-1-2018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1976366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15C364F-4EA0-42B7-A34E-1A14F8B603C2}" type="datetimeFigureOut">
              <a:rPr lang="nl-NL" smtClean="0"/>
              <a:t>30-1-2018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198869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315C364F-4EA0-42B7-A34E-1A14F8B603C2}" type="datetimeFigureOut">
              <a:rPr lang="nl-NL" smtClean="0"/>
              <a:t>30-1-2018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413150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15C364F-4EA0-42B7-A34E-1A14F8B603C2}" type="datetimeFigureOut">
              <a:rPr lang="nl-NL" smtClean="0"/>
              <a:t>30-1-2018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3721091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15C364F-4EA0-42B7-A34E-1A14F8B603C2}" type="datetimeFigureOut">
              <a:rPr lang="nl-NL" smtClean="0"/>
              <a:t>30-1-2018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190534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15C364F-4EA0-42B7-A34E-1A14F8B603C2}" type="datetimeFigureOut">
              <a:rPr lang="nl-NL" smtClean="0"/>
              <a:t>30-1-2018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259974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315C364F-4EA0-42B7-A34E-1A14F8B603C2}" type="datetimeFigureOut">
              <a:rPr lang="nl-NL" smtClean="0"/>
              <a:t>30-1-2018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192276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15C364F-4EA0-42B7-A34E-1A14F8B603C2}" type="datetimeFigureOut">
              <a:rPr lang="nl-NL" smtClean="0"/>
              <a:t>30-1-2018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412519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15C364F-4EA0-42B7-A34E-1A14F8B603C2}" type="datetimeFigureOut">
              <a:rPr lang="nl-NL" smtClean="0"/>
              <a:t>30-1-2018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380266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15C364F-4EA0-42B7-A34E-1A14F8B603C2}" type="datetimeFigureOut">
              <a:rPr lang="nl-NL" smtClean="0"/>
              <a:t>30-1-2018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0FC7E26-45ED-4F45-A117-60DF8AD0164C}" type="slidenum">
              <a:rPr lang="nl-NL" smtClean="0"/>
              <a:t>‹nr.›</a:t>
            </a:fld>
            <a:endParaRPr lang="nl-NL"/>
          </a:p>
        </p:txBody>
      </p:sp>
    </p:spTree>
    <p:extLst>
      <p:ext uri="{BB962C8B-B14F-4D97-AF65-F5344CB8AC3E}">
        <p14:creationId xmlns:p14="http://schemas.microsoft.com/office/powerpoint/2010/main" val="219723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15C364F-4EA0-42B7-A34E-1A14F8B603C2}" type="datetimeFigureOut">
              <a:rPr lang="nl-NL" smtClean="0"/>
              <a:t>30-1-2018</a:t>
            </a:fld>
            <a:endParaRPr lang="nl-NL"/>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nl-NL"/>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0FC7E26-45ED-4F45-A117-60DF8AD0164C}" type="slidenum">
              <a:rPr lang="nl-NL" smtClean="0"/>
              <a:t>‹nr.›</a:t>
            </a:fld>
            <a:endParaRPr lang="nl-NL"/>
          </a:p>
        </p:txBody>
      </p:sp>
    </p:spTree>
    <p:extLst>
      <p:ext uri="{BB962C8B-B14F-4D97-AF65-F5344CB8AC3E}">
        <p14:creationId xmlns:p14="http://schemas.microsoft.com/office/powerpoint/2010/main" val="165938371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8D6F3A-C35F-4FB8-B012-8E50685EFB7F}"/>
              </a:ext>
            </a:extLst>
          </p:cNvPr>
          <p:cNvSpPr>
            <a:spLocks noGrp="1"/>
          </p:cNvSpPr>
          <p:nvPr>
            <p:ph type="ctrTitle"/>
          </p:nvPr>
        </p:nvSpPr>
        <p:spPr/>
        <p:txBody>
          <a:bodyPr/>
          <a:lstStyle/>
          <a:p>
            <a:r>
              <a:rPr lang="nl-NL" dirty="0"/>
              <a:t>Hart en vaatziekten</a:t>
            </a:r>
          </a:p>
        </p:txBody>
      </p:sp>
      <p:sp>
        <p:nvSpPr>
          <p:cNvPr id="3" name="Ondertitel 2">
            <a:extLst>
              <a:ext uri="{FF2B5EF4-FFF2-40B4-BE49-F238E27FC236}">
                <a16:creationId xmlns:a16="http://schemas.microsoft.com/office/drawing/2014/main" id="{7B243D8A-E0BE-42C6-95D4-FAA65AB0E27F}"/>
              </a:ext>
            </a:extLst>
          </p:cNvPr>
          <p:cNvSpPr>
            <a:spLocks noGrp="1"/>
          </p:cNvSpPr>
          <p:nvPr>
            <p:ph type="subTitle" idx="1"/>
          </p:nvPr>
        </p:nvSpPr>
        <p:spPr/>
        <p:txBody>
          <a:bodyPr/>
          <a:lstStyle/>
          <a:p>
            <a:r>
              <a:rPr lang="nl-NL" dirty="0"/>
              <a:t>Hoofdstuk Transport</a:t>
            </a:r>
          </a:p>
          <a:p>
            <a:r>
              <a:rPr lang="nl-NL"/>
              <a:t>VMBO-tl 2</a:t>
            </a:r>
            <a:endParaRPr lang="nl-NL" dirty="0"/>
          </a:p>
        </p:txBody>
      </p:sp>
      <p:pic>
        <p:nvPicPr>
          <p:cNvPr id="7" name="Afbeelding 6">
            <a:extLst>
              <a:ext uri="{FF2B5EF4-FFF2-40B4-BE49-F238E27FC236}">
                <a16:creationId xmlns:a16="http://schemas.microsoft.com/office/drawing/2014/main" id="{1788F252-404A-4924-9E96-B3AD405692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9923" y="0"/>
            <a:ext cx="2222077" cy="3245224"/>
          </a:xfrm>
          <a:prstGeom prst="rect">
            <a:avLst/>
          </a:prstGeom>
        </p:spPr>
      </p:pic>
      <p:pic>
        <p:nvPicPr>
          <p:cNvPr id="9" name="Afbeelding 8">
            <a:extLst>
              <a:ext uri="{FF2B5EF4-FFF2-40B4-BE49-F238E27FC236}">
                <a16:creationId xmlns:a16="http://schemas.microsoft.com/office/drawing/2014/main" id="{3BB8D773-FA82-4AAA-9C78-3353AFB47F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317642">
            <a:off x="108404" y="5114506"/>
            <a:ext cx="3285216" cy="1631830"/>
          </a:xfrm>
          <a:prstGeom prst="rect">
            <a:avLst/>
          </a:prstGeom>
        </p:spPr>
      </p:pic>
    </p:spTree>
    <p:extLst>
      <p:ext uri="{BB962C8B-B14F-4D97-AF65-F5344CB8AC3E}">
        <p14:creationId xmlns:p14="http://schemas.microsoft.com/office/powerpoint/2010/main" val="1447462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0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8EECBD-1F57-4BF3-8E7A-6AF4F0D1A8B5}"/>
              </a:ext>
            </a:extLst>
          </p:cNvPr>
          <p:cNvSpPr>
            <a:spLocks noGrp="1"/>
          </p:cNvSpPr>
          <p:nvPr>
            <p:ph type="title"/>
          </p:nvPr>
        </p:nvSpPr>
        <p:spPr/>
        <p:txBody>
          <a:bodyPr/>
          <a:lstStyle/>
          <a:p>
            <a:r>
              <a:rPr lang="nl-NL" dirty="0"/>
              <a:t>Kan je hart echt breken?</a:t>
            </a:r>
          </a:p>
        </p:txBody>
      </p:sp>
      <p:sp>
        <p:nvSpPr>
          <p:cNvPr id="3" name="Tijdelijke aanduiding voor inhoud 2">
            <a:extLst>
              <a:ext uri="{FF2B5EF4-FFF2-40B4-BE49-F238E27FC236}">
                <a16:creationId xmlns:a16="http://schemas.microsoft.com/office/drawing/2014/main" id="{D809D912-60A5-4BA4-B57C-C95352DF6E80}"/>
              </a:ext>
            </a:extLst>
          </p:cNvPr>
          <p:cNvSpPr>
            <a:spLocks noGrp="1"/>
          </p:cNvSpPr>
          <p:nvPr>
            <p:ph sz="quarter" idx="13"/>
          </p:nvPr>
        </p:nvSpPr>
        <p:spPr>
          <a:xfrm>
            <a:off x="838200" y="1825625"/>
            <a:ext cx="10515600" cy="4840218"/>
          </a:xfrm>
        </p:spPr>
        <p:txBody>
          <a:bodyPr>
            <a:normAutofit fontScale="92500" lnSpcReduction="10000"/>
          </a:bodyPr>
          <a:lstStyle/>
          <a:p>
            <a:r>
              <a:rPr lang="nl-NL" dirty="0"/>
              <a:t>Door een ongezonde leefwijze (denk aan ongezond eten, weinig sporten/bewegen of te veel stress) heb je een verhoogd risico om ziek te worden of op lange termijn te overlijden aan hart of vaatziekten. </a:t>
            </a:r>
          </a:p>
          <a:p>
            <a:r>
              <a:rPr lang="nl-NL" dirty="0"/>
              <a:t>In Nederland zijn hart en vaatziekten een belangrijke doodsoorzaak. Dagelijks overlijden er meer dan honderd mensen daaraan. Daarmee zit het in de top 5 grootste doodsoorzaak voor de mensheid.</a:t>
            </a:r>
          </a:p>
          <a:p>
            <a:endParaRPr lang="nl-NL" dirty="0"/>
          </a:p>
          <a:p>
            <a:r>
              <a:rPr lang="nl-NL" dirty="0"/>
              <a:t>Belangrijk is dan; welke ziekten bestaan er dan en wat moet je doen om ze te voorkomen?</a:t>
            </a:r>
          </a:p>
          <a:p>
            <a:endParaRPr lang="nl-NL" dirty="0"/>
          </a:p>
          <a:p>
            <a:r>
              <a:rPr lang="nl-NL" sz="1700" dirty="0"/>
              <a:t>Of je hart echt kan breken? Nee, ook na een zware liefdesbreuk blijft je hart gewoon heel. Wel bestaat er een zogeheten </a:t>
            </a:r>
            <a:r>
              <a:rPr lang="nl-NL" sz="1700" dirty="0" err="1"/>
              <a:t>Tako</a:t>
            </a:r>
            <a:r>
              <a:rPr lang="nl-NL" sz="1700" dirty="0"/>
              <a:t> </a:t>
            </a:r>
            <a:r>
              <a:rPr lang="nl-NL" sz="1700" dirty="0" err="1"/>
              <a:t>Tsubo</a:t>
            </a:r>
            <a:r>
              <a:rPr lang="nl-NL" sz="1700" dirty="0"/>
              <a:t> syndroom (</a:t>
            </a:r>
            <a:r>
              <a:rPr lang="nl-NL" sz="1700" dirty="0" err="1"/>
              <a:t>broken</a:t>
            </a:r>
            <a:r>
              <a:rPr lang="nl-NL" sz="1700" dirty="0"/>
              <a:t> </a:t>
            </a:r>
            <a:r>
              <a:rPr lang="nl-NL" sz="1700" dirty="0" err="1"/>
              <a:t>heart</a:t>
            </a:r>
            <a:r>
              <a:rPr lang="nl-NL" sz="1700" dirty="0"/>
              <a:t> syndroom). Google maar wat dat precies inhoudt!</a:t>
            </a:r>
          </a:p>
        </p:txBody>
      </p:sp>
    </p:spTree>
    <p:extLst>
      <p:ext uri="{BB962C8B-B14F-4D97-AF65-F5344CB8AC3E}">
        <p14:creationId xmlns:p14="http://schemas.microsoft.com/office/powerpoint/2010/main" val="2444507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90E98D-E938-4AE7-B130-DAB74F7CBB68}"/>
              </a:ext>
            </a:extLst>
          </p:cNvPr>
          <p:cNvSpPr>
            <a:spLocks noGrp="1"/>
          </p:cNvSpPr>
          <p:nvPr>
            <p:ph type="title"/>
          </p:nvPr>
        </p:nvSpPr>
        <p:spPr/>
        <p:txBody>
          <a:bodyPr/>
          <a:lstStyle/>
          <a:p>
            <a:r>
              <a:rPr lang="nl-NL" dirty="0"/>
              <a:t>In deze les…</a:t>
            </a:r>
          </a:p>
        </p:txBody>
      </p:sp>
      <p:sp>
        <p:nvSpPr>
          <p:cNvPr id="3" name="Tijdelijke aanduiding voor inhoud 2">
            <a:extLst>
              <a:ext uri="{FF2B5EF4-FFF2-40B4-BE49-F238E27FC236}">
                <a16:creationId xmlns:a16="http://schemas.microsoft.com/office/drawing/2014/main" id="{1A0D817D-6DDE-4FE4-9847-D1EC0DDA35EE}"/>
              </a:ext>
            </a:extLst>
          </p:cNvPr>
          <p:cNvSpPr>
            <a:spLocks noGrp="1"/>
          </p:cNvSpPr>
          <p:nvPr>
            <p:ph sz="quarter" idx="13"/>
          </p:nvPr>
        </p:nvSpPr>
        <p:spPr/>
        <p:txBody>
          <a:bodyPr/>
          <a:lstStyle/>
          <a:p>
            <a:r>
              <a:rPr lang="nl-NL" dirty="0"/>
              <a:t>Gaan we het hebben over:</a:t>
            </a:r>
          </a:p>
          <a:p>
            <a:pPr lvl="1"/>
            <a:r>
              <a:rPr lang="nl-NL" dirty="0"/>
              <a:t>Bloeddruk; hoge en lage bloeddruk</a:t>
            </a:r>
          </a:p>
          <a:p>
            <a:pPr lvl="1"/>
            <a:r>
              <a:rPr lang="nl-NL" dirty="0"/>
              <a:t>Slagaderverkalking</a:t>
            </a:r>
          </a:p>
          <a:p>
            <a:pPr lvl="1"/>
            <a:r>
              <a:rPr lang="nl-NL" dirty="0"/>
              <a:t>Hartinfarct en beroerte</a:t>
            </a:r>
          </a:p>
          <a:p>
            <a:pPr lvl="1"/>
            <a:r>
              <a:rPr lang="nl-NL" dirty="0"/>
              <a:t>Hartritmestoornissen</a:t>
            </a:r>
          </a:p>
          <a:p>
            <a:pPr lvl="1"/>
            <a:r>
              <a:rPr lang="nl-NL" dirty="0"/>
              <a:t>Hoe je zo gezond mogelijk kan blijven en onder andere deze ziektes kan voorkomen</a:t>
            </a:r>
          </a:p>
          <a:p>
            <a:pPr lvl="1"/>
            <a:endParaRPr lang="nl-NL" dirty="0"/>
          </a:p>
        </p:txBody>
      </p:sp>
      <p:pic>
        <p:nvPicPr>
          <p:cNvPr id="4" name="Afbeelding 3">
            <a:extLst>
              <a:ext uri="{FF2B5EF4-FFF2-40B4-BE49-F238E27FC236}">
                <a16:creationId xmlns:a16="http://schemas.microsoft.com/office/drawing/2014/main" id="{7D55FC3D-E4F3-49B3-B07B-0A1C30BB8C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36141"/>
            <a:ext cx="1954046" cy="2664608"/>
          </a:xfrm>
          <a:prstGeom prst="rect">
            <a:avLst/>
          </a:prstGeom>
          <a:effectLst>
            <a:softEdge rad="31750"/>
          </a:effectLst>
        </p:spPr>
      </p:pic>
    </p:spTree>
    <p:extLst>
      <p:ext uri="{BB962C8B-B14F-4D97-AF65-F5344CB8AC3E}">
        <p14:creationId xmlns:p14="http://schemas.microsoft.com/office/powerpoint/2010/main" val="225869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8AD2A6-B601-4D12-A54A-AD669E99EEB7}"/>
              </a:ext>
            </a:extLst>
          </p:cNvPr>
          <p:cNvSpPr>
            <a:spLocks noGrp="1"/>
          </p:cNvSpPr>
          <p:nvPr>
            <p:ph type="title"/>
          </p:nvPr>
        </p:nvSpPr>
        <p:spPr/>
        <p:txBody>
          <a:bodyPr/>
          <a:lstStyle/>
          <a:p>
            <a:r>
              <a:rPr lang="nl-NL" dirty="0"/>
              <a:t>Bloeddruk</a:t>
            </a:r>
          </a:p>
        </p:txBody>
      </p:sp>
      <p:sp>
        <p:nvSpPr>
          <p:cNvPr id="3" name="Tijdelijke aanduiding voor inhoud 2">
            <a:extLst>
              <a:ext uri="{FF2B5EF4-FFF2-40B4-BE49-F238E27FC236}">
                <a16:creationId xmlns:a16="http://schemas.microsoft.com/office/drawing/2014/main" id="{F1024A0F-E1C0-4A0D-BD44-88CFC2BFF8FC}"/>
              </a:ext>
            </a:extLst>
          </p:cNvPr>
          <p:cNvSpPr>
            <a:spLocks noGrp="1"/>
          </p:cNvSpPr>
          <p:nvPr>
            <p:ph sz="quarter" idx="13"/>
          </p:nvPr>
        </p:nvSpPr>
        <p:spPr>
          <a:xfrm>
            <a:off x="838200" y="1825625"/>
            <a:ext cx="10515600" cy="4813714"/>
          </a:xfrm>
        </p:spPr>
        <p:txBody>
          <a:bodyPr>
            <a:normAutofit fontScale="92500" lnSpcReduction="20000"/>
          </a:bodyPr>
          <a:lstStyle/>
          <a:p>
            <a:pPr marL="0" indent="0">
              <a:buNone/>
            </a:pPr>
            <a:r>
              <a:rPr lang="nl-NL" dirty="0"/>
              <a:t>Je hart pompt bloed via de aders door het lichaam. Om het in een constante stroming te houden, waarbij alle organen goed blijven functioneren, moet het een bepaalde druk behouden. </a:t>
            </a:r>
          </a:p>
          <a:p>
            <a:pPr marL="0" indent="0">
              <a:buNone/>
            </a:pPr>
            <a:endParaRPr lang="nl-NL" dirty="0"/>
          </a:p>
          <a:p>
            <a:r>
              <a:rPr lang="nl-NL" dirty="0"/>
              <a:t>Lage bloeddruk</a:t>
            </a:r>
          </a:p>
          <a:p>
            <a:pPr marL="0" indent="0">
              <a:buNone/>
            </a:pPr>
            <a:r>
              <a:rPr lang="nl-NL" dirty="0"/>
              <a:t>Bij een lage bloeddruk kan je last hebben van vermoeidheid of duizeligheid (vooral direct na het opstaan uit een zittende of liggende houding). Een te lage bloeddruk kan je zelfs laten flauwvallen. </a:t>
            </a:r>
          </a:p>
          <a:p>
            <a:pPr marL="0" indent="0">
              <a:buNone/>
            </a:pPr>
            <a:endParaRPr lang="nl-NL" dirty="0"/>
          </a:p>
          <a:p>
            <a:r>
              <a:rPr lang="nl-NL" dirty="0"/>
              <a:t>Hoge bloeddruk</a:t>
            </a:r>
          </a:p>
          <a:p>
            <a:pPr marL="0" indent="0">
              <a:buNone/>
            </a:pPr>
            <a:r>
              <a:rPr lang="nl-NL" dirty="0"/>
              <a:t>Hoge bloeddruk komt vaker voor en geven vaak minder klachten. Op lange termijn is het echter schadelijker voor het lichaam. Een te hoge bloeddruk kan namelijk de bloedvaten en/of organen beschadigd raken.</a:t>
            </a:r>
          </a:p>
        </p:txBody>
      </p:sp>
    </p:spTree>
    <p:extLst>
      <p:ext uri="{BB962C8B-B14F-4D97-AF65-F5344CB8AC3E}">
        <p14:creationId xmlns:p14="http://schemas.microsoft.com/office/powerpoint/2010/main" val="2819544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AD17E3-47F0-4B5A-9BA1-8BC04CBAA07F}"/>
              </a:ext>
            </a:extLst>
          </p:cNvPr>
          <p:cNvSpPr>
            <a:spLocks noGrp="1"/>
          </p:cNvSpPr>
          <p:nvPr>
            <p:ph type="title"/>
          </p:nvPr>
        </p:nvSpPr>
        <p:spPr/>
        <p:txBody>
          <a:bodyPr/>
          <a:lstStyle/>
          <a:p>
            <a:r>
              <a:rPr lang="nl-NL" dirty="0"/>
              <a:t>Slagaderverkalking</a:t>
            </a:r>
          </a:p>
        </p:txBody>
      </p:sp>
      <p:sp>
        <p:nvSpPr>
          <p:cNvPr id="3" name="Tijdelijke aanduiding voor inhoud 2">
            <a:extLst>
              <a:ext uri="{FF2B5EF4-FFF2-40B4-BE49-F238E27FC236}">
                <a16:creationId xmlns:a16="http://schemas.microsoft.com/office/drawing/2014/main" id="{07ED8EB7-495A-4F83-B383-462B3850CB6B}"/>
              </a:ext>
            </a:extLst>
          </p:cNvPr>
          <p:cNvSpPr>
            <a:spLocks noGrp="1"/>
          </p:cNvSpPr>
          <p:nvPr>
            <p:ph sz="quarter" idx="13"/>
          </p:nvPr>
        </p:nvSpPr>
        <p:spPr/>
        <p:txBody>
          <a:bodyPr>
            <a:normAutofit fontScale="92500" lnSpcReduction="10000"/>
          </a:bodyPr>
          <a:lstStyle/>
          <a:p>
            <a:r>
              <a:rPr lang="nl-NL" dirty="0"/>
              <a:t>Slagaderverkalking wordt ook wel atherosclerose genoemd. Het is een langzaam proces waarbij vernauwing in de slagaders ontstaan. Dit ontstaat door;</a:t>
            </a:r>
          </a:p>
          <a:p>
            <a:pPr lvl="1"/>
            <a:r>
              <a:rPr lang="nl-NL" dirty="0"/>
              <a:t>Kleine beschadigingen aan de slagaderwand. Deze beschadigingen kunnen ontstaan door bijvoorbeeld een te hoge bloeddruk, roken of stress.</a:t>
            </a:r>
          </a:p>
          <a:p>
            <a:pPr lvl="1"/>
            <a:r>
              <a:rPr lang="nl-NL" dirty="0"/>
              <a:t>Witte bloedcellen dringen de vaatwand door om deze beschadigingen te verhelpen.</a:t>
            </a:r>
          </a:p>
          <a:p>
            <a:pPr lvl="1"/>
            <a:r>
              <a:rPr lang="nl-NL" dirty="0"/>
              <a:t>Cholesterol (een vetachtige stof) kan ook in de vaatwand terechtkomen doordat witte bloedcellen deze in het bloed opnemen.</a:t>
            </a:r>
          </a:p>
          <a:p>
            <a:pPr lvl="1"/>
            <a:r>
              <a:rPr lang="nl-NL" dirty="0"/>
              <a:t>Door een continu toevoer van witte bloedcellen en cholesterol ontstaat er een verdikking aan de binnenkant van de slagaderwand.</a:t>
            </a:r>
          </a:p>
          <a:p>
            <a:pPr lvl="1"/>
            <a:r>
              <a:rPr lang="nl-NL" dirty="0"/>
              <a:t>Zo een verdikking wordt hard, wat voor de slagaderverkalking zorgt.</a:t>
            </a:r>
          </a:p>
        </p:txBody>
      </p:sp>
    </p:spTree>
    <p:extLst>
      <p:ext uri="{BB962C8B-B14F-4D97-AF65-F5344CB8AC3E}">
        <p14:creationId xmlns:p14="http://schemas.microsoft.com/office/powerpoint/2010/main" val="368418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A6CB37-65A8-47E6-A356-948263013EC3}"/>
              </a:ext>
            </a:extLst>
          </p:cNvPr>
          <p:cNvSpPr>
            <a:spLocks noGrp="1"/>
          </p:cNvSpPr>
          <p:nvPr>
            <p:ph type="title"/>
          </p:nvPr>
        </p:nvSpPr>
        <p:spPr/>
        <p:txBody>
          <a:bodyPr/>
          <a:lstStyle/>
          <a:p>
            <a:r>
              <a:rPr lang="nl-NL" dirty="0"/>
              <a:t>Hartinfarct</a:t>
            </a:r>
          </a:p>
        </p:txBody>
      </p:sp>
      <p:sp>
        <p:nvSpPr>
          <p:cNvPr id="3" name="Tijdelijke aanduiding voor inhoud 2">
            <a:extLst>
              <a:ext uri="{FF2B5EF4-FFF2-40B4-BE49-F238E27FC236}">
                <a16:creationId xmlns:a16="http://schemas.microsoft.com/office/drawing/2014/main" id="{2156B986-8053-464A-9912-FAF99DFCD6AE}"/>
              </a:ext>
            </a:extLst>
          </p:cNvPr>
          <p:cNvSpPr>
            <a:spLocks noGrp="1"/>
          </p:cNvSpPr>
          <p:nvPr>
            <p:ph sz="quarter" idx="13"/>
          </p:nvPr>
        </p:nvSpPr>
        <p:spPr/>
        <p:txBody>
          <a:bodyPr>
            <a:normAutofit fontScale="92500" lnSpcReduction="10000"/>
          </a:bodyPr>
          <a:lstStyle/>
          <a:p>
            <a:r>
              <a:rPr lang="nl-NL" dirty="0"/>
              <a:t>Het hart zorgt ervoor dat het lichaam zuurstof ontvangt door 70-90 keer per minuut bloed de slagaders in te pompen. Het hart heeft daarom ook zelf zuurstof nodig om zo vaak goed te blijven pompen. Wanneer een deel van hart geen zuurstof ontvangt, spreekt men over een hartinfarct. Dit ontstaat doordat een kransslagader vernauwd of verstopt is geraakt. </a:t>
            </a:r>
          </a:p>
          <a:p>
            <a:r>
              <a:rPr lang="nl-NL" dirty="0"/>
              <a:t>Hoe gevaarlijk dit is hangt af van de grootte van het deel dat afgestorven is door te kort aan zuurstof. Meestal begint het met een kleine deel waarna je steken op de borst voelt. Het deel is dan nog klein en andere kransslagaders kunnen de taak overnemen. Wanneer het deel groter wordt, is een hartinfarct dodelijk. Dit komt doordat het hart dan niet meer goed kan samentrekken en dan stopt met pompen.</a:t>
            </a:r>
          </a:p>
        </p:txBody>
      </p:sp>
    </p:spTree>
    <p:extLst>
      <p:ext uri="{BB962C8B-B14F-4D97-AF65-F5344CB8AC3E}">
        <p14:creationId xmlns:p14="http://schemas.microsoft.com/office/powerpoint/2010/main" val="300116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8D81B8-C291-4C39-B08D-8257B1E53301}"/>
              </a:ext>
            </a:extLst>
          </p:cNvPr>
          <p:cNvSpPr>
            <a:spLocks noGrp="1"/>
          </p:cNvSpPr>
          <p:nvPr>
            <p:ph type="title"/>
          </p:nvPr>
        </p:nvSpPr>
        <p:spPr/>
        <p:txBody>
          <a:bodyPr/>
          <a:lstStyle/>
          <a:p>
            <a:r>
              <a:rPr lang="nl-NL" dirty="0"/>
              <a:t>Hartritmestoornissen</a:t>
            </a:r>
          </a:p>
        </p:txBody>
      </p:sp>
      <p:sp>
        <p:nvSpPr>
          <p:cNvPr id="3" name="Tijdelijke aanduiding voor inhoud 2">
            <a:extLst>
              <a:ext uri="{FF2B5EF4-FFF2-40B4-BE49-F238E27FC236}">
                <a16:creationId xmlns:a16="http://schemas.microsoft.com/office/drawing/2014/main" id="{EBDA07C4-AE30-41C6-A0A7-4281B0DADD82}"/>
              </a:ext>
            </a:extLst>
          </p:cNvPr>
          <p:cNvSpPr>
            <a:spLocks noGrp="1"/>
          </p:cNvSpPr>
          <p:nvPr>
            <p:ph sz="quarter" idx="13"/>
          </p:nvPr>
        </p:nvSpPr>
        <p:spPr/>
        <p:txBody>
          <a:bodyPr>
            <a:normAutofit fontScale="77500" lnSpcReduction="20000"/>
          </a:bodyPr>
          <a:lstStyle/>
          <a:p>
            <a:r>
              <a:rPr lang="nl-NL" dirty="0"/>
              <a:t>Het hartritme, of hartfrequentie, is hoe vaak het hart per minuut pompt. Bij pasgeboren baby’s is het hartritme ongeveer 130bpm (beats per minute). Bij volwassenen kan het bij rust rond de 70bpm liggen. </a:t>
            </a:r>
          </a:p>
          <a:p>
            <a:r>
              <a:rPr lang="nl-NL" dirty="0"/>
              <a:t>Je weet dat het hart sneller gaat kloppen bij inspanning. Dit is nodig, omdat je spieren meer zuurstof vragen. In rust daalt je hartslag dan weer. De impulsen die voor het samentrekken zorgen, ontstaan in het hart zelf. </a:t>
            </a:r>
          </a:p>
          <a:p>
            <a:r>
              <a:rPr lang="nl-NL" dirty="0"/>
              <a:t>Een hartritmestoornis is een verstoring van het normale hartritme. Deze kan te hoog, te laag of onregelmatig zijn. Ook als de impulsen niet volledig door het hart gaan, waardoor een deel van het hart niet samentrekt, spreek je van een hartritmestoornis.</a:t>
            </a:r>
          </a:p>
          <a:p>
            <a:r>
              <a:rPr lang="nl-NL" dirty="0"/>
              <a:t>Het gevolg is dat de bloedstroom onregelmatig wordt en soms zelfs tot stilstand kan komen.</a:t>
            </a:r>
          </a:p>
          <a:p>
            <a:r>
              <a:rPr lang="nl-NL" dirty="0"/>
              <a:t>Om dit te behandelen wordt er een pacemaker in het hart gebracht.</a:t>
            </a:r>
          </a:p>
        </p:txBody>
      </p:sp>
    </p:spTree>
    <p:extLst>
      <p:ext uri="{BB962C8B-B14F-4D97-AF65-F5344CB8AC3E}">
        <p14:creationId xmlns:p14="http://schemas.microsoft.com/office/powerpoint/2010/main" val="3657837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D4A5EF-9ADD-424A-A908-C026DBF556AA}"/>
              </a:ext>
            </a:extLst>
          </p:cNvPr>
          <p:cNvSpPr>
            <a:spLocks noGrp="1"/>
          </p:cNvSpPr>
          <p:nvPr>
            <p:ph type="title"/>
          </p:nvPr>
        </p:nvSpPr>
        <p:spPr/>
        <p:txBody>
          <a:bodyPr/>
          <a:lstStyle/>
          <a:p>
            <a:r>
              <a:rPr lang="nl-NL" dirty="0"/>
              <a:t>Hoe te voorkomen?</a:t>
            </a:r>
          </a:p>
        </p:txBody>
      </p:sp>
      <p:sp>
        <p:nvSpPr>
          <p:cNvPr id="3" name="Tijdelijke aanduiding voor inhoud 2">
            <a:extLst>
              <a:ext uri="{FF2B5EF4-FFF2-40B4-BE49-F238E27FC236}">
                <a16:creationId xmlns:a16="http://schemas.microsoft.com/office/drawing/2014/main" id="{5920AA15-3B46-41CB-A452-470618488066}"/>
              </a:ext>
            </a:extLst>
          </p:cNvPr>
          <p:cNvSpPr>
            <a:spLocks noGrp="1"/>
          </p:cNvSpPr>
          <p:nvPr>
            <p:ph sz="quarter" idx="13"/>
          </p:nvPr>
        </p:nvSpPr>
        <p:spPr>
          <a:xfrm>
            <a:off x="838200" y="1825625"/>
            <a:ext cx="10515600" cy="4787210"/>
          </a:xfrm>
        </p:spPr>
        <p:txBody>
          <a:bodyPr>
            <a:normAutofit fontScale="62500" lnSpcReduction="20000"/>
          </a:bodyPr>
          <a:lstStyle/>
          <a:p>
            <a:r>
              <a:rPr lang="nl-NL" dirty="0"/>
              <a:t>Erfelijkheid kan een rol spelen</a:t>
            </a:r>
          </a:p>
          <a:p>
            <a:pPr lvl="1"/>
            <a:r>
              <a:rPr lang="nl-NL" dirty="0"/>
              <a:t>Hoge bloeddruk en hoge cholesterolgehalte kunnen erfelijk zijn</a:t>
            </a:r>
          </a:p>
          <a:p>
            <a:pPr lvl="1"/>
            <a:r>
              <a:rPr lang="nl-NL" dirty="0"/>
              <a:t>Met medicijnen is dit wel te reduceren</a:t>
            </a:r>
          </a:p>
          <a:p>
            <a:pPr marL="457200" lvl="1" indent="0">
              <a:buNone/>
            </a:pPr>
            <a:endParaRPr lang="nl-NL" dirty="0"/>
          </a:p>
          <a:p>
            <a:r>
              <a:rPr lang="nl-NL" dirty="0"/>
              <a:t>Gezond eten verlaagd de kans op hart en vaatziekten</a:t>
            </a:r>
          </a:p>
          <a:p>
            <a:pPr lvl="1"/>
            <a:r>
              <a:rPr lang="nl-NL" dirty="0"/>
              <a:t>Onverzadigde vetten houdt het cholesterolgehalte laag</a:t>
            </a:r>
          </a:p>
          <a:p>
            <a:pPr lvl="2"/>
            <a:r>
              <a:rPr lang="nl-NL" dirty="0"/>
              <a:t>Olie</a:t>
            </a:r>
          </a:p>
          <a:p>
            <a:pPr lvl="2"/>
            <a:r>
              <a:rPr lang="nl-NL" dirty="0"/>
              <a:t>Halvarine</a:t>
            </a:r>
          </a:p>
          <a:p>
            <a:pPr lvl="2"/>
            <a:r>
              <a:rPr lang="nl-NL" dirty="0"/>
              <a:t>Noten</a:t>
            </a:r>
          </a:p>
          <a:p>
            <a:pPr lvl="2"/>
            <a:r>
              <a:rPr lang="nl-NL" dirty="0"/>
              <a:t>Vette vis</a:t>
            </a:r>
          </a:p>
          <a:p>
            <a:pPr marL="914400" lvl="2" indent="0">
              <a:buNone/>
            </a:pPr>
            <a:endParaRPr lang="nl-NL" dirty="0"/>
          </a:p>
          <a:p>
            <a:r>
              <a:rPr lang="nl-NL" dirty="0"/>
              <a:t>Bloeddruk op pijl houden</a:t>
            </a:r>
          </a:p>
          <a:p>
            <a:pPr lvl="1"/>
            <a:r>
              <a:rPr lang="nl-NL" dirty="0"/>
              <a:t>Door bijvoorbeeld minder zout of suiker te eten</a:t>
            </a:r>
          </a:p>
          <a:p>
            <a:pPr marL="457200" lvl="1" indent="0">
              <a:buNone/>
            </a:pPr>
            <a:endParaRPr lang="nl-NL" dirty="0"/>
          </a:p>
          <a:p>
            <a:r>
              <a:rPr lang="nl-NL" dirty="0"/>
              <a:t>Weinig alcohol, niet roken. Dit schaadt overigens meer dan alleen je hart en vaten</a:t>
            </a:r>
          </a:p>
          <a:p>
            <a:r>
              <a:rPr lang="nl-NL" dirty="0"/>
              <a:t>Geloof het of niet, maar stress is een belangrijk risicofactor van hart en vaatziekten. Het kan je lichaam meer schaden aanrichten dan de meeste denken. Geen stress dus!</a:t>
            </a:r>
          </a:p>
          <a:p>
            <a:r>
              <a:rPr lang="nl-NL" dirty="0"/>
              <a:t>Sporten. Veel bewegen houdt het lichaam, en dus ook het hart en de vaten, gezond en fit</a:t>
            </a:r>
          </a:p>
          <a:p>
            <a:endParaRPr lang="nl-NL" dirty="0"/>
          </a:p>
        </p:txBody>
      </p:sp>
    </p:spTree>
    <p:extLst>
      <p:ext uri="{BB962C8B-B14F-4D97-AF65-F5344CB8AC3E}">
        <p14:creationId xmlns:p14="http://schemas.microsoft.com/office/powerpoint/2010/main" val="3184422678"/>
      </p:ext>
    </p:extLst>
  </p:cSld>
  <p:clrMapOvr>
    <a:masterClrMapping/>
  </p:clrMapOvr>
</p:sld>
</file>

<file path=ppt/theme/theme1.xml><?xml version="1.0" encoding="utf-8"?>
<a:theme xmlns:a="http://schemas.openxmlformats.org/drawingml/2006/main" name="Druppel">
  <a:themeElements>
    <a:clrScheme name="Druppel">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uppel">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uppel">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TM04033925[[fn=Druppel]]</Template>
  <TotalTime>147</TotalTime>
  <Words>846</Words>
  <Application>Microsoft Office PowerPoint</Application>
  <PresentationFormat>Breedbeeld</PresentationFormat>
  <Paragraphs>62</Paragraphs>
  <Slides>8</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Tw Cen MT</vt:lpstr>
      <vt:lpstr>Druppel</vt:lpstr>
      <vt:lpstr>Hart en vaatziekten</vt:lpstr>
      <vt:lpstr>Kan je hart echt breken?</vt:lpstr>
      <vt:lpstr>In deze les…</vt:lpstr>
      <vt:lpstr>Bloeddruk</vt:lpstr>
      <vt:lpstr>Slagaderverkalking</vt:lpstr>
      <vt:lpstr>Hartinfarct</vt:lpstr>
      <vt:lpstr>Hartritmestoornissen</vt:lpstr>
      <vt:lpstr>Hoe te voorkomen?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Hart en vaatziekten</dc:title>
  <dc:creator>Hicham</dc:creator>
  <cp:lastModifiedBy>Hicham</cp:lastModifiedBy>
  <cp:revision>17</cp:revision>
  <dcterms:created xsi:type="dcterms:W3CDTF">2017-10-17T14:17:06Z</dcterms:created>
  <dcterms:modified xsi:type="dcterms:W3CDTF">2018-01-30T12:44:35Z</dcterms:modified>
</cp:coreProperties>
</file>